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Noto Serif Display ExtraCondensed Bold Italics" charset="1" panose="02020806080505090204"/>
      <p:regular r:id="rId17"/>
    </p:embeddedFont>
    <p:embeddedFont>
      <p:font typeface="TT Hoves Bold" charset="1" panose="02000003020000060003"/>
      <p:regular r:id="rId18"/>
    </p:embeddedFont>
    <p:embeddedFont>
      <p:font typeface="TT Hoves" charset="1" panose="02000003020000060003"/>
      <p:regular r:id="rId19"/>
    </p:embeddedFont>
    <p:embeddedFont>
      <p:font typeface="Noto Serif Display ExtraCondensed Bold" charset="1" panose="02020806080505020204"/>
      <p:regular r:id="rId20"/>
    </p:embeddedFont>
    <p:embeddedFont>
      <p:font typeface="Canva Sans" charset="1" panose="020B05030305010401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iaStRhzY.mp4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jpeg" Type="http://schemas.openxmlformats.org/officeDocument/2006/relationships/image"/><Relationship Id="rId4" Target="../media/image18.jpe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3.jpeg" Type="http://schemas.openxmlformats.org/officeDocument/2006/relationships/image"/><Relationship Id="rId5" Target="../media/VAGiaStRhzY.mp4" Type="http://schemas.openxmlformats.org/officeDocument/2006/relationships/video"/><Relationship Id="rId6" Target="../media/VAGiaStRhzY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Relationship Id="rId4" Target="../media/image1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29566" y="2389249"/>
            <a:ext cx="10028868" cy="1523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21"/>
              </a:lnSpc>
            </a:pPr>
            <a:r>
              <a:rPr lang="en-US" b="true" sz="14138" i="true">
                <a:solidFill>
                  <a:srgbClr val="48601C"/>
                </a:solidFill>
                <a:latin typeface="Noto Serif Display ExtraCondensed Bold Italics"/>
                <a:ea typeface="Noto Serif Display ExtraCondensed Bold Italics"/>
                <a:cs typeface="Noto Serif Display ExtraCondensed Bold Italics"/>
                <a:sym typeface="Noto Serif Display ExtraCondensed Bold Italics"/>
              </a:rPr>
              <a:t>GreenBytes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4370070"/>
            <a:ext cx="16230600" cy="1473634"/>
            <a:chOff x="0" y="0"/>
            <a:chExt cx="4274726" cy="3881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388118"/>
            </a:xfrm>
            <a:custGeom>
              <a:avLst/>
              <a:gdLst/>
              <a:ahLst/>
              <a:cxnLst/>
              <a:rect r="r" b="b" t="t" l="l"/>
              <a:pathLst>
                <a:path h="388118" w="4274726">
                  <a:moveTo>
                    <a:pt x="11448" y="0"/>
                  </a:moveTo>
                  <a:lnTo>
                    <a:pt x="4263278" y="0"/>
                  </a:lnTo>
                  <a:cubicBezTo>
                    <a:pt x="4269601" y="0"/>
                    <a:pt x="4274726" y="5125"/>
                    <a:pt x="4274726" y="11448"/>
                  </a:cubicBezTo>
                  <a:lnTo>
                    <a:pt x="4274726" y="376670"/>
                  </a:lnTo>
                  <a:cubicBezTo>
                    <a:pt x="4274726" y="382992"/>
                    <a:pt x="4269601" y="388118"/>
                    <a:pt x="4263278" y="388118"/>
                  </a:cubicBezTo>
                  <a:lnTo>
                    <a:pt x="11448" y="388118"/>
                  </a:lnTo>
                  <a:cubicBezTo>
                    <a:pt x="8412" y="388118"/>
                    <a:pt x="5500" y="386911"/>
                    <a:pt x="3353" y="384765"/>
                  </a:cubicBezTo>
                  <a:cubicBezTo>
                    <a:pt x="1206" y="382618"/>
                    <a:pt x="0" y="379706"/>
                    <a:pt x="0" y="376670"/>
                  </a:cubicBezTo>
                  <a:lnTo>
                    <a:pt x="0" y="11448"/>
                  </a:lnTo>
                  <a:cubicBezTo>
                    <a:pt x="0" y="8412"/>
                    <a:pt x="1206" y="5500"/>
                    <a:pt x="3353" y="3353"/>
                  </a:cubicBezTo>
                  <a:cubicBezTo>
                    <a:pt x="5500" y="1206"/>
                    <a:pt x="8412" y="0"/>
                    <a:pt x="1144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48601C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74726" cy="426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484590" y="8616085"/>
            <a:ext cx="1331188" cy="390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5"/>
              </a:lnSpc>
              <a:spcBef>
                <a:spcPct val="0"/>
              </a:spcBef>
            </a:pPr>
            <a:r>
              <a:rPr lang="en-US" b="true" sz="2261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-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836899" y="8616085"/>
            <a:ext cx="1331188" cy="390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5"/>
              </a:lnSpc>
              <a:spcBef>
                <a:spcPct val="0"/>
              </a:spcBef>
            </a:pPr>
            <a:r>
              <a:rPr lang="en-US" b="true" sz="2261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-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339155" y="4540622"/>
            <a:ext cx="3117321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b="true" sz="2599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Recycle-Ray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4903992" y="5914927"/>
            <a:ext cx="8573653" cy="3532217"/>
          </a:xfrm>
          <a:custGeom>
            <a:avLst/>
            <a:gdLst/>
            <a:ahLst/>
            <a:cxnLst/>
            <a:rect r="r" b="b" t="t" l="l"/>
            <a:pathLst>
              <a:path h="3532217" w="8573653">
                <a:moveTo>
                  <a:pt x="0" y="0"/>
                </a:moveTo>
                <a:lnTo>
                  <a:pt x="8573653" y="0"/>
                </a:lnTo>
                <a:lnTo>
                  <a:pt x="8573653" y="3532217"/>
                </a:lnTo>
                <a:lnTo>
                  <a:pt x="0" y="35322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339155" y="5049737"/>
            <a:ext cx="3117321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Sc</a:t>
            </a: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an. Sort. Succeed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39576" y="4088928"/>
            <a:ext cx="2759253" cy="2759253"/>
            <a:chOff x="0" y="0"/>
            <a:chExt cx="3679003" cy="367900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2545" r="0" b="12545"/>
            <a:stretch>
              <a:fillRect/>
            </a:stretch>
          </p:blipFill>
          <p:spPr>
            <a:xfrm flipH="false" flipV="false">
              <a:off x="0" y="0"/>
              <a:ext cx="3679003" cy="367900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5856108" y="4088928"/>
            <a:ext cx="2759253" cy="2759253"/>
            <a:chOff x="0" y="0"/>
            <a:chExt cx="3679003" cy="3679003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12500" r="0" b="12500"/>
            <a:stretch>
              <a:fillRect/>
            </a:stretch>
          </p:blipFill>
          <p:spPr>
            <a:xfrm flipH="false" flipV="false">
              <a:off x="0" y="0"/>
              <a:ext cx="3679003" cy="3679003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9672639" y="4088928"/>
            <a:ext cx="2759253" cy="2759253"/>
            <a:chOff x="0" y="0"/>
            <a:chExt cx="3679003" cy="3679003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0" t="24543" r="0" b="8706"/>
            <a:stretch>
              <a:fillRect/>
            </a:stretch>
          </p:blipFill>
          <p:spPr>
            <a:xfrm flipH="false" flipV="false">
              <a:off x="0" y="0"/>
              <a:ext cx="3679003" cy="3679003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3489171" y="4088928"/>
            <a:ext cx="2759253" cy="2759253"/>
            <a:chOff x="0" y="0"/>
            <a:chExt cx="3679003" cy="3679003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/>
            <a:srcRect l="0" t="12500" r="0" b="12500"/>
            <a:stretch>
              <a:fillRect/>
            </a:stretch>
          </p:blipFill>
          <p:spPr>
            <a:xfrm flipH="false" flipV="false">
              <a:off x="0" y="0"/>
              <a:ext cx="3679003" cy="3679003"/>
            </a:xfrm>
            <a:prstGeom prst="rect">
              <a:avLst/>
            </a:prstGeom>
          </p:spPr>
        </p:pic>
      </p:grpSp>
      <p:sp>
        <p:nvSpPr>
          <p:cNvPr name="AutoShape 10" id="10"/>
          <p:cNvSpPr/>
          <p:nvPr/>
        </p:nvSpPr>
        <p:spPr>
          <a:xfrm>
            <a:off x="1028700" y="1422462"/>
            <a:ext cx="16230600" cy="0"/>
          </a:xfrm>
          <a:prstGeom prst="line">
            <a:avLst/>
          </a:prstGeom>
          <a:ln cap="flat" w="28575">
            <a:solidFill>
              <a:srgbClr val="4860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2051442" y="7052483"/>
            <a:ext cx="2735520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Ntshepeng Makua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867974" y="7052483"/>
            <a:ext cx="2735520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Felix Mandyme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84506" y="7052483"/>
            <a:ext cx="2735520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Drydan Pienaar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501037" y="7052483"/>
            <a:ext cx="2735520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Ralph Libens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86684" y="1777755"/>
            <a:ext cx="10314631" cy="1801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83"/>
              </a:lnSpc>
              <a:spcBef>
                <a:spcPct val="0"/>
              </a:spcBef>
            </a:pPr>
            <a:r>
              <a:rPr lang="en-US" b="true" sz="10559" i="true">
                <a:solidFill>
                  <a:srgbClr val="48601C"/>
                </a:solidFill>
                <a:latin typeface="Noto Serif Display ExtraCondensed Bold Italics"/>
                <a:ea typeface="Noto Serif Display ExtraCondensed Bold Italics"/>
                <a:cs typeface="Noto Serif Display ExtraCondensed Bold Italics"/>
                <a:sym typeface="Noto Serif Display ExtraCondensed Bold Italics"/>
              </a:rPr>
              <a:t>Meet Our Team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484590" y="638810"/>
            <a:ext cx="1406261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330761" y="638810"/>
            <a:ext cx="1406261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077644" y="289340"/>
            <a:ext cx="3764615" cy="871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06"/>
              </a:lnSpc>
              <a:spcBef>
                <a:spcPct val="0"/>
              </a:spcBef>
            </a:pPr>
            <a:r>
              <a:rPr lang="en-US" b="true" sz="5076">
                <a:solidFill>
                  <a:srgbClr val="48601C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GreenBytes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1422462"/>
            <a:ext cx="16230600" cy="0"/>
          </a:xfrm>
          <a:prstGeom prst="line">
            <a:avLst/>
          </a:prstGeom>
          <a:ln cap="flat" w="28575">
            <a:solidFill>
              <a:srgbClr val="4860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4141979" y="638810"/>
            <a:ext cx="3117321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SUCCEED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638810"/>
            <a:ext cx="3117321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SCAN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585339" y="638810"/>
            <a:ext cx="3117321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SORT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484590" y="638810"/>
            <a:ext cx="1406261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30761" y="638810"/>
            <a:ext cx="1406261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87361" y="3163455"/>
            <a:ext cx="13113279" cy="3169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82"/>
              </a:lnSpc>
              <a:spcBef>
                <a:spcPct val="0"/>
              </a:spcBef>
            </a:pPr>
            <a:r>
              <a:rPr lang="en-US" b="true" sz="18487" i="true">
                <a:solidFill>
                  <a:srgbClr val="48601C"/>
                </a:solidFill>
                <a:latin typeface="Noto Serif Display ExtraCondensed Bold Italics"/>
                <a:ea typeface="Noto Serif Display ExtraCondensed Bold Italics"/>
                <a:cs typeface="Noto Serif Display ExtraCondensed Bold Italics"/>
                <a:sym typeface="Noto Serif Display ExtraCondensed Bold Italics"/>
              </a:rPr>
              <a:t>Thank You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8411737"/>
            <a:ext cx="16230600" cy="846563"/>
            <a:chOff x="0" y="0"/>
            <a:chExt cx="4274726" cy="22296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274726" cy="222963"/>
            </a:xfrm>
            <a:custGeom>
              <a:avLst/>
              <a:gdLst/>
              <a:ahLst/>
              <a:cxnLst/>
              <a:rect r="r" b="b" t="t" l="l"/>
              <a:pathLst>
                <a:path h="222963" w="4274726">
                  <a:moveTo>
                    <a:pt x="11448" y="0"/>
                  </a:moveTo>
                  <a:lnTo>
                    <a:pt x="4263278" y="0"/>
                  </a:lnTo>
                  <a:cubicBezTo>
                    <a:pt x="4269601" y="0"/>
                    <a:pt x="4274726" y="5125"/>
                    <a:pt x="4274726" y="11448"/>
                  </a:cubicBezTo>
                  <a:lnTo>
                    <a:pt x="4274726" y="211515"/>
                  </a:lnTo>
                  <a:cubicBezTo>
                    <a:pt x="4274726" y="214551"/>
                    <a:pt x="4273520" y="217463"/>
                    <a:pt x="4271373" y="219610"/>
                  </a:cubicBezTo>
                  <a:cubicBezTo>
                    <a:pt x="4269226" y="221757"/>
                    <a:pt x="4266314" y="222963"/>
                    <a:pt x="4263278" y="222963"/>
                  </a:cubicBezTo>
                  <a:lnTo>
                    <a:pt x="11448" y="222963"/>
                  </a:lnTo>
                  <a:cubicBezTo>
                    <a:pt x="5125" y="222963"/>
                    <a:pt x="0" y="217838"/>
                    <a:pt x="0" y="211515"/>
                  </a:cubicBezTo>
                  <a:lnTo>
                    <a:pt x="0" y="11448"/>
                  </a:lnTo>
                  <a:cubicBezTo>
                    <a:pt x="0" y="8412"/>
                    <a:pt x="1206" y="5500"/>
                    <a:pt x="3353" y="3353"/>
                  </a:cubicBezTo>
                  <a:cubicBezTo>
                    <a:pt x="5500" y="1206"/>
                    <a:pt x="8412" y="0"/>
                    <a:pt x="1144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48601C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274726" cy="2610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48601C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Recycle- Ray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5484590" y="8616085"/>
            <a:ext cx="1331188" cy="390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5"/>
              </a:lnSpc>
              <a:spcBef>
                <a:spcPct val="0"/>
              </a:spcBef>
            </a:pPr>
            <a:r>
              <a:rPr lang="en-US" b="true" sz="2261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-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36899" y="8616085"/>
            <a:ext cx="1331188" cy="390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5"/>
              </a:lnSpc>
              <a:spcBef>
                <a:spcPct val="0"/>
              </a:spcBef>
            </a:pPr>
            <a:r>
              <a:rPr lang="en-US" b="true" sz="2261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-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3631223" y="1493736"/>
            <a:ext cx="16230600" cy="0"/>
          </a:xfrm>
          <a:prstGeom prst="line">
            <a:avLst/>
          </a:prstGeom>
          <a:ln cap="flat" w="28575">
            <a:solidFill>
              <a:srgbClr val="4860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238887" y="3741299"/>
            <a:ext cx="8160943" cy="1275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23"/>
              </a:lnSpc>
            </a:pPr>
            <a:r>
              <a:rPr lang="en-US" sz="10248" b="true">
                <a:solidFill>
                  <a:srgbClr val="48601C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Problem Issue: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94716" y="5588984"/>
            <a:ext cx="7649284" cy="1599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4435" indent="-247217" lvl="1">
              <a:lnSpc>
                <a:spcPts val="3206"/>
              </a:lnSpc>
              <a:buFont typeface="Arial"/>
              <a:buChar char="•"/>
            </a:pPr>
            <a:r>
              <a:rPr lang="en-US" b="true" sz="2290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21% of blue bag content is residual waste</a:t>
            </a:r>
          </a:p>
          <a:p>
            <a:pPr algn="just" marL="494435" indent="-247217" lvl="1">
              <a:lnSpc>
                <a:spcPts val="3206"/>
              </a:lnSpc>
              <a:buFont typeface="Arial"/>
              <a:buChar char="•"/>
            </a:pPr>
            <a:r>
              <a:rPr lang="en-US" b="true" sz="2290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Harmful to sorting infrastructure</a:t>
            </a:r>
          </a:p>
          <a:p>
            <a:pPr algn="just" marL="494435" indent="-247217" lvl="1">
              <a:lnSpc>
                <a:spcPts val="3206"/>
              </a:lnSpc>
              <a:buFont typeface="Arial"/>
              <a:buChar char="•"/>
            </a:pPr>
            <a:r>
              <a:rPr lang="en-US" b="true" sz="2290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Challenges in vertical habitats</a:t>
            </a:r>
          </a:p>
          <a:p>
            <a:pPr algn="just" marL="494435" indent="-247217" lvl="1">
              <a:lnSpc>
                <a:spcPts val="3206"/>
              </a:lnSpc>
              <a:buFont typeface="Arial"/>
              <a:buChar char="•"/>
            </a:pPr>
            <a:r>
              <a:rPr lang="en-US" b="true" sz="2290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Ineffective communication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040179" y="3243626"/>
            <a:ext cx="7430137" cy="5544739"/>
          </a:xfrm>
          <a:custGeom>
            <a:avLst/>
            <a:gdLst/>
            <a:ahLst/>
            <a:cxnLst/>
            <a:rect r="r" b="b" t="t" l="l"/>
            <a:pathLst>
              <a:path h="5544739" w="7430137">
                <a:moveTo>
                  <a:pt x="0" y="0"/>
                </a:moveTo>
                <a:lnTo>
                  <a:pt x="7430136" y="0"/>
                </a:lnTo>
                <a:lnTo>
                  <a:pt x="7430136" y="5544739"/>
                </a:lnTo>
                <a:lnTo>
                  <a:pt x="0" y="55447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36331" y="291358"/>
            <a:ext cx="2789115" cy="3178479"/>
          </a:xfrm>
          <a:custGeom>
            <a:avLst/>
            <a:gdLst/>
            <a:ahLst/>
            <a:cxnLst/>
            <a:rect r="r" b="b" t="t" l="l"/>
            <a:pathLst>
              <a:path h="3178479" w="2789115">
                <a:moveTo>
                  <a:pt x="0" y="0"/>
                </a:moveTo>
                <a:lnTo>
                  <a:pt x="2789115" y="0"/>
                </a:lnTo>
                <a:lnTo>
                  <a:pt x="2789115" y="3178479"/>
                </a:lnTo>
                <a:lnTo>
                  <a:pt x="0" y="31784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1422462"/>
            <a:ext cx="16230600" cy="0"/>
          </a:xfrm>
          <a:prstGeom prst="line">
            <a:avLst/>
          </a:prstGeom>
          <a:ln cap="flat" w="28575">
            <a:solidFill>
              <a:srgbClr val="48601C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913286" y="2438321"/>
            <a:ext cx="8230714" cy="6158458"/>
            <a:chOff x="0" y="0"/>
            <a:chExt cx="1243708" cy="93057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43708" cy="930578"/>
            </a:xfrm>
            <a:custGeom>
              <a:avLst/>
              <a:gdLst/>
              <a:ahLst/>
              <a:cxnLst/>
              <a:rect r="r" b="b" t="t" l="l"/>
              <a:pathLst>
                <a:path h="930578" w="1243708">
                  <a:moveTo>
                    <a:pt x="0" y="0"/>
                  </a:moveTo>
                  <a:lnTo>
                    <a:pt x="1243708" y="0"/>
                  </a:lnTo>
                  <a:lnTo>
                    <a:pt x="1243708" y="930578"/>
                  </a:lnTo>
                  <a:lnTo>
                    <a:pt x="0" y="930578"/>
                  </a:lnTo>
                  <a:close/>
                </a:path>
              </a:pathLst>
            </a:custGeom>
            <a:blipFill>
              <a:blip r:embed="rId2"/>
              <a:stretch>
                <a:fillRect l="0" t="-16824" r="0" b="-16824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484590" y="638810"/>
            <a:ext cx="1406261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30761" y="638810"/>
            <a:ext cx="1406261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07451" y="2695656"/>
            <a:ext cx="7224855" cy="1019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85"/>
              </a:lnSpc>
              <a:spcBef>
                <a:spcPct val="0"/>
              </a:spcBef>
            </a:pPr>
            <a:r>
              <a:rPr lang="en-US" b="true" sz="5989">
                <a:solidFill>
                  <a:srgbClr val="48601C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Recycle-Ray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23430" y="3953218"/>
            <a:ext cx="6792896" cy="4348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5277" indent="-247638" lvl="1">
              <a:lnSpc>
                <a:spcPts val="3555"/>
              </a:lnSpc>
              <a:buFont typeface="Arial"/>
              <a:buChar char="•"/>
            </a:pPr>
            <a:r>
              <a:rPr lang="en-US" b="true" sz="2294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Portable X-ray scanner: Detects harmful items in blue bags before they reach sorting facilities.</a:t>
            </a:r>
          </a:p>
          <a:p>
            <a:pPr algn="just">
              <a:lnSpc>
                <a:spcPts val="3555"/>
              </a:lnSpc>
            </a:pPr>
          </a:p>
          <a:p>
            <a:pPr algn="just" marL="473686" indent="-236843" lvl="1">
              <a:lnSpc>
                <a:spcPts val="3400"/>
              </a:lnSpc>
              <a:buFont typeface="Arial"/>
              <a:buChar char="•"/>
            </a:pPr>
            <a:r>
              <a:rPr lang="en-US" b="true" sz="2194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AI-powered recognition: Identifies non-compliant items with high accuracy.</a:t>
            </a:r>
          </a:p>
          <a:p>
            <a:pPr algn="just">
              <a:lnSpc>
                <a:spcPts val="3400"/>
              </a:lnSpc>
            </a:pPr>
          </a:p>
          <a:p>
            <a:pPr algn="just" marL="473686" indent="-236843" lvl="1">
              <a:lnSpc>
                <a:spcPts val="3400"/>
              </a:lnSpc>
              <a:buFont typeface="Arial"/>
              <a:buChar char="•"/>
            </a:pPr>
            <a:r>
              <a:rPr lang="en-US" b="true" sz="2194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Geo-location tracking: Logs contamination hotspots for targeted education campaigns.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6187721" y="215936"/>
            <a:ext cx="6789169" cy="871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06"/>
              </a:lnSpc>
              <a:spcBef>
                <a:spcPct val="0"/>
              </a:spcBef>
            </a:pPr>
            <a:r>
              <a:rPr lang="en-US" b="true" sz="5076">
                <a:solidFill>
                  <a:srgbClr val="48601C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Our Team’s Solution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03153" y="2697089"/>
            <a:ext cx="5478646" cy="4001212"/>
            <a:chOff x="0" y="0"/>
            <a:chExt cx="904334" cy="66046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04334" cy="660461"/>
            </a:xfrm>
            <a:custGeom>
              <a:avLst/>
              <a:gdLst/>
              <a:ahLst/>
              <a:cxnLst/>
              <a:rect r="r" b="b" t="t" l="l"/>
              <a:pathLst>
                <a:path h="660461" w="904334">
                  <a:moveTo>
                    <a:pt x="0" y="0"/>
                  </a:moveTo>
                  <a:lnTo>
                    <a:pt x="904334" y="0"/>
                  </a:lnTo>
                  <a:lnTo>
                    <a:pt x="904334" y="660461"/>
                  </a:lnTo>
                  <a:lnTo>
                    <a:pt x="0" y="660461"/>
                  </a:lnTo>
                  <a:close/>
                </a:path>
              </a:pathLst>
            </a:custGeom>
            <a:blipFill>
              <a:blip r:embed="rId2"/>
              <a:stretch>
                <a:fillRect l="-4683" t="0" r="-4683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1028700" y="1422462"/>
            <a:ext cx="16230600" cy="0"/>
          </a:xfrm>
          <a:prstGeom prst="line">
            <a:avLst/>
          </a:prstGeom>
          <a:ln cap="flat" w="28575">
            <a:solidFill>
              <a:srgbClr val="4860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-5400000">
            <a:off x="15824648" y="7923403"/>
            <a:ext cx="1434652" cy="1434652"/>
          </a:xfrm>
          <a:custGeom>
            <a:avLst/>
            <a:gdLst/>
            <a:ahLst/>
            <a:cxnLst/>
            <a:rect r="r" b="b" t="t" l="l"/>
            <a:pathLst>
              <a:path h="1434652" w="1434652">
                <a:moveTo>
                  <a:pt x="0" y="0"/>
                </a:moveTo>
                <a:lnTo>
                  <a:pt x="1434652" y="0"/>
                </a:lnTo>
                <a:lnTo>
                  <a:pt x="1434652" y="1434652"/>
                </a:lnTo>
                <a:lnTo>
                  <a:pt x="0" y="14346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99948" y="2345288"/>
            <a:ext cx="4603205" cy="4637209"/>
            <a:chOff x="0" y="0"/>
            <a:chExt cx="904334" cy="911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04334" cy="911014"/>
            </a:xfrm>
            <a:custGeom>
              <a:avLst/>
              <a:gdLst/>
              <a:ahLst/>
              <a:cxnLst/>
              <a:rect r="r" b="b" t="t" l="l"/>
              <a:pathLst>
                <a:path h="911014" w="904334">
                  <a:moveTo>
                    <a:pt x="0" y="0"/>
                  </a:moveTo>
                  <a:lnTo>
                    <a:pt x="904334" y="0"/>
                  </a:lnTo>
                  <a:lnTo>
                    <a:pt x="904334" y="911014"/>
                  </a:lnTo>
                  <a:lnTo>
                    <a:pt x="0" y="911014"/>
                  </a:lnTo>
                  <a:close/>
                </a:path>
              </a:pathLst>
            </a:custGeom>
            <a:blipFill>
              <a:blip r:embed="rId5"/>
              <a:stretch>
                <a:fillRect l="0" t="-61" r="0" b="-61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003153" y="183166"/>
            <a:ext cx="7748249" cy="845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45"/>
              </a:lnSpc>
              <a:spcBef>
                <a:spcPct val="0"/>
              </a:spcBef>
            </a:pPr>
            <a:r>
              <a:rPr lang="en-US" b="true" sz="4961">
                <a:solidFill>
                  <a:srgbClr val="48601C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N1 Portable X-Ray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201969" y="3378493"/>
            <a:ext cx="6057331" cy="3648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Used in dental care (Low radiation levels)</a:t>
            </a:r>
          </a:p>
          <a:p>
            <a:pPr algn="l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Safe </a:t>
            </a:r>
          </a:p>
          <a:p>
            <a:pPr algn="l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50000 - 100000 scans</a:t>
            </a:r>
          </a:p>
          <a:p>
            <a:pPr algn="l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507 Euros for 1</a:t>
            </a:r>
          </a:p>
          <a:p>
            <a:pPr algn="l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Maintenance cost: 1 519 Euros</a:t>
            </a:r>
          </a:p>
          <a:p>
            <a:pPr algn="l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Cost effective: 0.09621-0.192 Euros per bag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1422462"/>
            <a:ext cx="16230600" cy="0"/>
          </a:xfrm>
          <a:prstGeom prst="line">
            <a:avLst/>
          </a:prstGeom>
          <a:ln cap="flat" w="28575">
            <a:solidFill>
              <a:srgbClr val="4860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-5400000">
            <a:off x="15824648" y="7923403"/>
            <a:ext cx="1434652" cy="1434652"/>
          </a:xfrm>
          <a:custGeom>
            <a:avLst/>
            <a:gdLst/>
            <a:ahLst/>
            <a:cxnLst/>
            <a:rect r="r" b="b" t="t" l="l"/>
            <a:pathLst>
              <a:path h="1434652" w="1434652">
                <a:moveTo>
                  <a:pt x="0" y="0"/>
                </a:moveTo>
                <a:lnTo>
                  <a:pt x="1434652" y="0"/>
                </a:lnTo>
                <a:lnTo>
                  <a:pt x="1434652" y="1434652"/>
                </a:lnTo>
                <a:lnTo>
                  <a:pt x="0" y="14346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0720" y="6006916"/>
            <a:ext cx="3486122" cy="3880905"/>
          </a:xfrm>
          <a:custGeom>
            <a:avLst/>
            <a:gdLst/>
            <a:ahLst/>
            <a:cxnLst/>
            <a:rect r="r" b="b" t="t" l="l"/>
            <a:pathLst>
              <a:path h="3880905" w="3486122">
                <a:moveTo>
                  <a:pt x="0" y="0"/>
                </a:moveTo>
                <a:lnTo>
                  <a:pt x="3486121" y="0"/>
                </a:lnTo>
                <a:lnTo>
                  <a:pt x="3486121" y="3880905"/>
                </a:lnTo>
                <a:lnTo>
                  <a:pt x="0" y="38809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662" t="0" r="-5662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04339" y="1817749"/>
            <a:ext cx="3602503" cy="3808167"/>
          </a:xfrm>
          <a:custGeom>
            <a:avLst/>
            <a:gdLst/>
            <a:ahLst/>
            <a:cxnLst/>
            <a:rect r="r" b="b" t="t" l="l"/>
            <a:pathLst>
              <a:path h="3808167" w="3602503">
                <a:moveTo>
                  <a:pt x="0" y="0"/>
                </a:moveTo>
                <a:lnTo>
                  <a:pt x="3602502" y="0"/>
                </a:lnTo>
                <a:lnTo>
                  <a:pt x="3602502" y="3808167"/>
                </a:lnTo>
                <a:lnTo>
                  <a:pt x="0" y="38081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854" t="0" r="-2854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733807" y="2775993"/>
            <a:ext cx="3808167" cy="3808167"/>
          </a:xfrm>
          <a:custGeom>
            <a:avLst/>
            <a:gdLst/>
            <a:ahLst/>
            <a:cxnLst/>
            <a:rect r="r" b="b" t="t" l="l"/>
            <a:pathLst>
              <a:path h="3808167" w="3808167">
                <a:moveTo>
                  <a:pt x="0" y="0"/>
                </a:moveTo>
                <a:lnTo>
                  <a:pt x="3808167" y="0"/>
                </a:lnTo>
                <a:lnTo>
                  <a:pt x="3808167" y="3808166"/>
                </a:lnTo>
                <a:lnTo>
                  <a:pt x="0" y="38081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845142" y="157516"/>
            <a:ext cx="3764615" cy="871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06"/>
              </a:lnSpc>
              <a:spcBef>
                <a:spcPct val="0"/>
              </a:spcBef>
            </a:pPr>
            <a:r>
              <a:rPr lang="en-US" b="true" sz="5076">
                <a:solidFill>
                  <a:srgbClr val="48601C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Recycle -Ray 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6037565" y="2795632"/>
            <a:ext cx="5845097" cy="5845097"/>
          </a:xfrm>
          <a:custGeom>
            <a:avLst/>
            <a:gdLst/>
            <a:ahLst/>
            <a:cxnLst/>
            <a:rect r="r" b="b" t="t" l="l"/>
            <a:pathLst>
              <a:path h="5845097" w="5845097">
                <a:moveTo>
                  <a:pt x="0" y="0"/>
                </a:moveTo>
                <a:lnTo>
                  <a:pt x="5845097" y="0"/>
                </a:lnTo>
                <a:lnTo>
                  <a:pt x="5845097" y="5845097"/>
                </a:lnTo>
                <a:lnTo>
                  <a:pt x="0" y="584509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1422462"/>
            <a:ext cx="16230600" cy="0"/>
          </a:xfrm>
          <a:prstGeom prst="line">
            <a:avLst/>
          </a:prstGeom>
          <a:ln cap="flat" w="28575">
            <a:solidFill>
              <a:srgbClr val="4860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-5400000">
            <a:off x="16176340" y="7823648"/>
            <a:ext cx="1434652" cy="1434652"/>
          </a:xfrm>
          <a:custGeom>
            <a:avLst/>
            <a:gdLst/>
            <a:ahLst/>
            <a:cxnLst/>
            <a:rect r="r" b="b" t="t" l="l"/>
            <a:pathLst>
              <a:path h="1434652" w="1434652">
                <a:moveTo>
                  <a:pt x="0" y="0"/>
                </a:moveTo>
                <a:lnTo>
                  <a:pt x="1434652" y="0"/>
                </a:lnTo>
                <a:lnTo>
                  <a:pt x="1434652" y="1434652"/>
                </a:lnTo>
                <a:lnTo>
                  <a:pt x="0" y="14346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173" t="0" r="173" b="0"/>
          <a:stretch>
            <a:fillRect/>
          </a:stretch>
        </p:blipFill>
        <p:spPr>
          <a:xfrm flipH="false" flipV="false" rot="0">
            <a:off x="2286000" y="1817749"/>
            <a:ext cx="13716000" cy="8229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845142" y="157516"/>
            <a:ext cx="3764615" cy="871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06"/>
              </a:lnSpc>
              <a:spcBef>
                <a:spcPct val="0"/>
              </a:spcBef>
            </a:pPr>
            <a:r>
              <a:rPr lang="en-US" b="true" sz="5076">
                <a:solidFill>
                  <a:srgbClr val="48601C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Prototype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2266018" y="2803096"/>
          <a:ext cx="14618824" cy="5462643"/>
        </p:xfrm>
        <a:graphic>
          <a:graphicData uri="http://schemas.openxmlformats.org/drawingml/2006/table">
            <a:tbl>
              <a:tblPr/>
              <a:tblGrid>
                <a:gridCol w="5777865"/>
                <a:gridCol w="8840959"/>
              </a:tblGrid>
              <a:tr h="105036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48601C"/>
                          </a:solidFill>
                          <a:latin typeface="TT Hoves Bold"/>
                          <a:ea typeface="TT Hoves Bold"/>
                          <a:cs typeface="TT Hoves Bold"/>
                          <a:sym typeface="TT Hoves Bold"/>
                        </a:rPr>
                        <a:t>Risk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48601C"/>
                          </a:solidFill>
                          <a:latin typeface="TT Hoves Bold"/>
                          <a:ea typeface="TT Hoves Bold"/>
                          <a:cs typeface="TT Hoves Bold"/>
                          <a:sym typeface="TT Hoves Bold"/>
                        </a:rPr>
                        <a:t>Mitigation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5036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48601C"/>
                          </a:solidFill>
                          <a:latin typeface="TT Hoves"/>
                          <a:ea typeface="TT Hoves"/>
                          <a:cs typeface="TT Hoves"/>
                          <a:sym typeface="TT Hoves"/>
                        </a:rPr>
                        <a:t>High Initial Cost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48601C"/>
                          </a:solidFill>
                          <a:latin typeface="TT Hoves"/>
                          <a:ea typeface="TT Hoves"/>
                          <a:cs typeface="TT Hoves"/>
                          <a:sym typeface="TT Hoves"/>
                        </a:rPr>
                        <a:t>Start with pilot program in selected cities before scaling.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0229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48601C"/>
                          </a:solidFill>
                          <a:latin typeface="TT Hoves"/>
                          <a:ea typeface="TT Hoves"/>
                          <a:cs typeface="TT Hoves"/>
                          <a:sym typeface="TT Hoves"/>
                        </a:rPr>
                        <a:t>Privacy Concerns (Geo-Tagging)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48601C"/>
                          </a:solidFill>
                          <a:latin typeface="TT Hoves"/>
                          <a:ea typeface="TT Hoves"/>
                          <a:cs typeface="TT Hoves"/>
                          <a:sym typeface="TT Hoves"/>
                        </a:rPr>
                        <a:t>Ensure data is anonymized to avoid personal tracking.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633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48601C"/>
                          </a:solidFill>
                          <a:latin typeface="TT Hoves"/>
                          <a:ea typeface="TT Hoves"/>
                          <a:cs typeface="TT Hoves"/>
                          <a:sym typeface="TT Hoves"/>
                        </a:rPr>
                        <a:t>Scanner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48601C"/>
                          </a:solidFill>
                          <a:latin typeface="TT Hoves"/>
                          <a:ea typeface="TT Hoves"/>
                          <a:cs typeface="TT Hoves"/>
                          <a:sym typeface="TT Hoves"/>
                        </a:rPr>
                        <a:t>Use AI to continuously improve detection rates.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3327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48601C"/>
                          </a:solidFill>
                          <a:latin typeface="TT Hoves"/>
                          <a:ea typeface="TT Hoves"/>
                          <a:cs typeface="TT Hoves"/>
                          <a:sym typeface="TT Hoves"/>
                        </a:rPr>
                        <a:t>Adoption Resistance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48601C"/>
                          </a:solidFill>
                          <a:latin typeface="TT Hoves"/>
                          <a:ea typeface="TT Hoves"/>
                          <a:cs typeface="TT Hoves"/>
                          <a:sym typeface="TT Hoves"/>
                        </a:rPr>
                        <a:t>Partner with waste companies &amp; governments for integration.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48601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7285315" y="679132"/>
            <a:ext cx="3717369" cy="622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b="true" sz="3599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Risk Assessment</a:t>
            </a:r>
          </a:p>
        </p:txBody>
      </p:sp>
      <p:sp>
        <p:nvSpPr>
          <p:cNvPr name="AutoShape 4" id="4"/>
          <p:cNvSpPr/>
          <p:nvPr/>
        </p:nvSpPr>
        <p:spPr>
          <a:xfrm>
            <a:off x="1028700" y="1631860"/>
            <a:ext cx="16230600" cy="0"/>
          </a:xfrm>
          <a:prstGeom prst="line">
            <a:avLst/>
          </a:prstGeom>
          <a:ln cap="flat" w="28575">
            <a:solidFill>
              <a:srgbClr val="48601C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61835" y="336790"/>
            <a:ext cx="6296025" cy="639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Business Model – Recycle Ray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67952" y="2969143"/>
            <a:ext cx="15009197" cy="6362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7"/>
              </a:lnSpc>
            </a:pPr>
            <a:r>
              <a:rPr lang="en-US" sz="3455" b="true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Revenue Streams - Data Monetization</a:t>
            </a:r>
          </a:p>
          <a:p>
            <a:pPr algn="l">
              <a:lnSpc>
                <a:spcPts val="4837"/>
              </a:lnSpc>
            </a:pPr>
          </a:p>
          <a:p>
            <a:pPr algn="l" marL="659721" indent="-329861" lvl="1">
              <a:lnSpc>
                <a:spcPts val="4277"/>
              </a:lnSpc>
              <a:buFont typeface="Arial"/>
              <a:buChar char="•"/>
            </a:pPr>
            <a:r>
              <a:rPr lang="en-US" sz="3055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Geo-location and contamination data collected by Recycle Ray is highly valuable.</a:t>
            </a:r>
          </a:p>
          <a:p>
            <a:pPr algn="l" marL="659721" indent="-329861" lvl="1">
              <a:lnSpc>
                <a:spcPts val="4277"/>
              </a:lnSpc>
              <a:buFont typeface="Arial"/>
              <a:buChar char="•"/>
            </a:pPr>
            <a:r>
              <a:rPr lang="en-US" sz="3055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Insights for Waste Management: Identify contamination hotspots, optimize collection routes, and improve recycling efficiency.</a:t>
            </a:r>
          </a:p>
          <a:p>
            <a:pPr algn="l" marL="659721" indent="-329861" lvl="1">
              <a:lnSpc>
                <a:spcPts val="4277"/>
              </a:lnSpc>
              <a:buFont typeface="Arial"/>
              <a:buChar char="•"/>
            </a:pPr>
            <a:r>
              <a:rPr lang="en-US" sz="3055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Platforms like Kaggle: Share anonymized datasets with data scientists and researchers to drive innovation in waste management.</a:t>
            </a:r>
          </a:p>
          <a:p>
            <a:pPr algn="l" marL="659721" indent="-329861" lvl="1">
              <a:lnSpc>
                <a:spcPts val="4277"/>
              </a:lnSpc>
              <a:buFont typeface="Arial"/>
              <a:buChar char="•"/>
            </a:pPr>
            <a:r>
              <a:rPr lang="en-US" sz="3055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Partnerships with Tech Companies: Collaborate with AI and analytics firms to develop predictive models for waste sorting.</a:t>
            </a:r>
          </a:p>
          <a:p>
            <a:pPr algn="l">
              <a:lnSpc>
                <a:spcPts val="3577"/>
              </a:lnSpc>
            </a:pPr>
          </a:p>
          <a:p>
            <a:pPr algn="l">
              <a:lnSpc>
                <a:spcPts val="3577"/>
              </a:lnSpc>
            </a:pPr>
          </a:p>
          <a:p>
            <a:pPr algn="l">
              <a:lnSpc>
                <a:spcPts val="3577"/>
              </a:lnSpc>
            </a:pPr>
          </a:p>
        </p:txBody>
      </p:sp>
      <p:sp>
        <p:nvSpPr>
          <p:cNvPr name="AutoShape 4" id="4"/>
          <p:cNvSpPr/>
          <p:nvPr/>
        </p:nvSpPr>
        <p:spPr>
          <a:xfrm>
            <a:off x="1028700" y="1422462"/>
            <a:ext cx="16230600" cy="0"/>
          </a:xfrm>
          <a:prstGeom prst="line">
            <a:avLst/>
          </a:prstGeom>
          <a:ln cap="flat" w="28575">
            <a:solidFill>
              <a:srgbClr val="48601C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02374" y="5894667"/>
            <a:ext cx="4001848" cy="1648702"/>
          </a:xfrm>
          <a:custGeom>
            <a:avLst/>
            <a:gdLst/>
            <a:ahLst/>
            <a:cxnLst/>
            <a:rect r="r" b="b" t="t" l="l"/>
            <a:pathLst>
              <a:path h="1648702" w="4001848">
                <a:moveTo>
                  <a:pt x="0" y="0"/>
                </a:moveTo>
                <a:lnTo>
                  <a:pt x="4001848" y="0"/>
                </a:lnTo>
                <a:lnTo>
                  <a:pt x="4001848" y="1648702"/>
                </a:lnTo>
                <a:lnTo>
                  <a:pt x="0" y="16487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22126" y="5655382"/>
            <a:ext cx="4045686" cy="1887987"/>
          </a:xfrm>
          <a:custGeom>
            <a:avLst/>
            <a:gdLst/>
            <a:ahLst/>
            <a:cxnLst/>
            <a:rect r="r" b="b" t="t" l="l"/>
            <a:pathLst>
              <a:path h="1887987" w="4045686">
                <a:moveTo>
                  <a:pt x="0" y="0"/>
                </a:moveTo>
                <a:lnTo>
                  <a:pt x="4045687" y="0"/>
                </a:lnTo>
                <a:lnTo>
                  <a:pt x="4045687" y="1887987"/>
                </a:lnTo>
                <a:lnTo>
                  <a:pt x="0" y="18879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40042" y="5578043"/>
            <a:ext cx="3304517" cy="2042666"/>
          </a:xfrm>
          <a:custGeom>
            <a:avLst/>
            <a:gdLst/>
            <a:ahLst/>
            <a:cxnLst/>
            <a:rect r="r" b="b" t="t" l="l"/>
            <a:pathLst>
              <a:path h="2042666" w="3304517">
                <a:moveTo>
                  <a:pt x="0" y="0"/>
                </a:moveTo>
                <a:lnTo>
                  <a:pt x="3304517" y="0"/>
                </a:lnTo>
                <a:lnTo>
                  <a:pt x="3304517" y="2042665"/>
                </a:lnTo>
                <a:lnTo>
                  <a:pt x="0" y="20426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131129" y="148588"/>
            <a:ext cx="4025741" cy="88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b="true" sz="5099">
                <a:solidFill>
                  <a:srgbClr val="48601C"/>
                </a:solidFill>
                <a:latin typeface="TT Hoves Bold"/>
                <a:ea typeface="TT Hoves Bold"/>
                <a:cs typeface="TT Hoves Bold"/>
                <a:sym typeface="TT Hoves Bold"/>
              </a:rPr>
              <a:t>Key Partners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74903" y="2264533"/>
            <a:ext cx="15339616" cy="2878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8114" indent="-354057" lvl="1">
              <a:lnSpc>
                <a:spcPts val="4591"/>
              </a:lnSpc>
              <a:buFont typeface="Arial"/>
              <a:buChar char="•"/>
            </a:pPr>
            <a:r>
              <a:rPr lang="en-US" sz="327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Osstem Device Manufacturer: Produces and supplies Recycle Ray devices.</a:t>
            </a:r>
          </a:p>
          <a:p>
            <a:pPr algn="l" marL="708114" indent="-354057" lvl="1">
              <a:lnSpc>
                <a:spcPts val="4591"/>
              </a:lnSpc>
              <a:buFont typeface="Arial"/>
              <a:buChar char="•"/>
            </a:pPr>
            <a:r>
              <a:rPr lang="en-US" sz="327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F</a:t>
            </a:r>
            <a:r>
              <a:rPr lang="en-US" sz="327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ost Plus: Primary customer and deployer of Recycle Ray.</a:t>
            </a:r>
          </a:p>
          <a:p>
            <a:pPr algn="l" marL="708114" indent="-354057" lvl="1">
              <a:lnSpc>
                <a:spcPts val="4591"/>
              </a:lnSpc>
              <a:spcBef>
                <a:spcPct val="0"/>
              </a:spcBef>
              <a:buFont typeface="Arial"/>
              <a:buChar char="•"/>
            </a:pPr>
            <a:r>
              <a:rPr lang="en-US" sz="327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Local Governments: Adopters of Recycle Ray for municipal waste management.</a:t>
            </a:r>
          </a:p>
          <a:p>
            <a:pPr algn="l" marL="708114" indent="-354057" lvl="1">
              <a:lnSpc>
                <a:spcPts val="4591"/>
              </a:lnSpc>
              <a:spcBef>
                <a:spcPct val="0"/>
              </a:spcBef>
              <a:buFont typeface="Arial"/>
              <a:buChar char="•"/>
            </a:pPr>
            <a:r>
              <a:rPr lang="en-US" sz="3279">
                <a:solidFill>
                  <a:srgbClr val="48601C"/>
                </a:solidFill>
                <a:latin typeface="TT Hoves"/>
                <a:ea typeface="TT Hoves"/>
                <a:cs typeface="TT Hoves"/>
                <a:sym typeface="TT Hoves"/>
              </a:rPr>
              <a:t>Tech Companies: Collaborators for AI, data analytics, and platform integration.</a:t>
            </a:r>
          </a:p>
          <a:p>
            <a:pPr algn="ctr">
              <a:lnSpc>
                <a:spcPts val="4591"/>
              </a:lnSpc>
              <a:spcBef>
                <a:spcPct val="0"/>
              </a:spcBef>
            </a:pPr>
          </a:p>
        </p:txBody>
      </p:sp>
      <p:sp>
        <p:nvSpPr>
          <p:cNvPr name="AutoShape 7" id="7"/>
          <p:cNvSpPr/>
          <p:nvPr/>
        </p:nvSpPr>
        <p:spPr>
          <a:xfrm>
            <a:off x="1028700" y="1422462"/>
            <a:ext cx="16230600" cy="0"/>
          </a:xfrm>
          <a:prstGeom prst="line">
            <a:avLst/>
          </a:prstGeom>
          <a:ln cap="flat" w="28575">
            <a:solidFill>
              <a:srgbClr val="48601C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DAGiZcQ8Xso</dc:identifier>
  <dcterms:modified xsi:type="dcterms:W3CDTF">2011-08-01T06:04:30Z</dcterms:modified>
  <cp:revision>1</cp:revision>
  <dc:title>Cream and Green Minimalist Nature Presentation</dc:title>
</cp:coreProperties>
</file>

<file path=docProps/thumbnail.jpeg>
</file>